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56" r:id="rId2"/>
    <p:sldId id="266" r:id="rId3"/>
    <p:sldId id="265" r:id="rId4"/>
    <p:sldId id="260" r:id="rId5"/>
    <p:sldId id="261" r:id="rId6"/>
    <p:sldId id="264" r:id="rId7"/>
    <p:sldId id="262" r:id="rId8"/>
    <p:sldId id="267" r:id="rId9"/>
    <p:sldId id="268" r:id="rId10"/>
    <p:sldId id="263" r:id="rId11"/>
    <p:sldId id="269" r:id="rId12"/>
    <p:sldId id="270" r:id="rId13"/>
    <p:sldId id="271" r:id="rId14"/>
    <p:sldId id="272" r:id="rId15"/>
    <p:sldId id="273" r:id="rId16"/>
    <p:sldId id="274" r:id="rId17"/>
    <p:sldId id="275" r:id="rId18"/>
  </p:sldIdLst>
  <p:sldSz cx="12192000" cy="6858000"/>
  <p:notesSz cx="6858000" cy="9144000"/>
  <p:embeddedFontLst>
    <p:embeddedFont>
      <p:font typeface="CMU Serif" panose="02000603000000000000" pitchFamily="2" charset="0"/>
      <p:regular r:id="rId20"/>
      <p:italic r:id="rId21"/>
    </p:embeddedFont>
    <p:embeddedFont>
      <p:font typeface="Figtree" panose="02010600030101010101" charset="0"/>
      <p:regular r:id="rId22"/>
      <p:bold r:id="rId23"/>
      <p:italic r:id="rId24"/>
      <p:boldItalic r:id="rId25"/>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p:normalViewPr>
  <p:slideViewPr>
    <p:cSldViewPr snapToGrid="0">
      <p:cViewPr varScale="1">
        <p:scale>
          <a:sx n="159" d="100"/>
          <a:sy n="159" d="100"/>
        </p:scale>
        <p:origin x="30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2024-05-17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zh-CN" altLang="en-US"/>
              <a:t>单击此处编辑母版标题样式</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2024-05-17</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2024-05-17</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zh-CN" altLang="en-US"/>
              <a:t>单击此处编辑母版标题样式</a:t>
            </a:r>
            <a:endParaRPr lang="sv-SE" dirty="0"/>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zh-CN" altLang="en-US"/>
              <a:t>单击此处编辑母版文本样式</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2024-05-17</a:t>
            </a:fld>
            <a:endParaRPr lang="sv-SE" dirty="0"/>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dirty="0"/>
              <a:t>Presentation </a:t>
            </a:r>
            <a:r>
              <a:rPr lang="sv-SE" dirty="0" err="1"/>
              <a:t>title</a:t>
            </a:r>
            <a:endParaRPr lang="sv-SE" dirty="0"/>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err="1"/>
              <a:t>Subtitle</a:t>
            </a:r>
            <a:r>
              <a:rPr lang="sv-SE" dirty="0"/>
              <a:t> </a:t>
            </a:r>
            <a:r>
              <a:rPr lang="sv-SE" dirty="0" err="1"/>
              <a:t>here</a:t>
            </a:r>
            <a:endParaRPr lang="sv-SE" dirty="0"/>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2024-05-17</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dirty="0">
                <a:latin typeface="+mj-lt"/>
              </a:rPr>
              <a:t>Change background image</a:t>
            </a:r>
          </a:p>
          <a:p>
            <a:pPr marL="162900" indent="-162900" algn="l">
              <a:spcAft>
                <a:spcPts val="600"/>
              </a:spcAft>
              <a:buFont typeface="+mj-lt"/>
              <a:buAutoNum type="arabicPeriod"/>
            </a:pPr>
            <a:r>
              <a:rPr lang="en-US" sz="1000" noProof="0" dirty="0"/>
              <a:t>Select Design &gt; Format Background.</a:t>
            </a:r>
          </a:p>
          <a:p>
            <a:pPr marL="162900" indent="-162900" algn="l">
              <a:spcAft>
                <a:spcPts val="600"/>
              </a:spcAft>
              <a:buFont typeface="+mj-lt"/>
              <a:buAutoNum type="arabicPeriod"/>
            </a:pPr>
            <a:r>
              <a:rPr lang="en-US" sz="1000" noProof="0" dirty="0"/>
              <a:t>In the Format Background pane, select Picture or texture fill.</a:t>
            </a:r>
          </a:p>
          <a:p>
            <a:pPr marL="162900" indent="-162900" algn="l">
              <a:spcAft>
                <a:spcPts val="600"/>
              </a:spcAft>
              <a:buFont typeface="+mj-lt"/>
              <a:buAutoNum type="arabicPeriod"/>
            </a:pPr>
            <a:r>
              <a:rPr lang="en-US" sz="1000" noProof="0" dirty="0"/>
              <a:t>Select File.</a:t>
            </a:r>
          </a:p>
          <a:p>
            <a:pPr marL="162900" indent="-162900" algn="l">
              <a:spcAft>
                <a:spcPts val="600"/>
              </a:spcAft>
              <a:buFont typeface="+mj-lt"/>
              <a:buAutoNum type="arabicPeriod"/>
            </a:pPr>
            <a:r>
              <a:rPr lang="en-US" sz="1000" noProof="0" dirty="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zh-CN" altLang="en-US"/>
              <a:t>单击此处编辑母版标题样式</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dirty="0"/>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2024-05-17</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zh-CN" altLang="en-US"/>
              <a:t>单击此处编辑母版标题样式</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2024-05-17</a:t>
            </a:fld>
            <a:endParaRPr lang="sv-SE" dirty="0"/>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dirty="0"/>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2024-05-17</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zh-CN" altLang="en-US"/>
              <a:t>单击此处编辑母版标题样式</a:t>
            </a:r>
            <a:endParaRPr lang="sv-SE" dirty="0"/>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2024-05-17</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2024-05-17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2024-05-17</a:t>
            </a:fld>
            <a:endParaRPr lang="sv-SE" dirty="0"/>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endParaRPr lang="sv-SE" dirty="0"/>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dirty="0"/>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dirty="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dirty="0">
                <a:solidFill>
                  <a:schemeClr val="tx2"/>
                </a:solidFill>
              </a:rPr>
              <a:t>Slide templates</a:t>
            </a:r>
          </a:p>
          <a:p>
            <a:pPr>
              <a:spcAft>
                <a:spcPts val="600"/>
              </a:spcAft>
            </a:pPr>
            <a:r>
              <a:rPr lang="en-US" sz="800" noProof="0" dirty="0"/>
              <a:t>Click on </a:t>
            </a:r>
            <a:r>
              <a:rPr lang="en-US" sz="800" i="1" noProof="0" dirty="0"/>
              <a:t>New slide</a:t>
            </a:r>
            <a:r>
              <a:rPr lang="en-US" sz="800" noProof="0" dirty="0"/>
              <a:t> to see the templates various template slide. Choose one to suite </a:t>
            </a:r>
            <a:br>
              <a:rPr lang="en-US" sz="800" noProof="0" dirty="0"/>
            </a:br>
            <a:r>
              <a:rPr lang="en-US" sz="800" noProof="0" dirty="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dirty="0">
                <a:solidFill>
                  <a:schemeClr val="tx2"/>
                </a:solidFill>
              </a:rPr>
              <a:t>Layout</a:t>
            </a:r>
          </a:p>
          <a:p>
            <a:pPr>
              <a:spcAft>
                <a:spcPts val="600"/>
              </a:spcAft>
            </a:pPr>
            <a:r>
              <a:rPr lang="en-US" sz="800" noProof="0" dirty="0"/>
              <a:t>If you’d like to change slide template on an existing slide, click on </a:t>
            </a:r>
            <a:r>
              <a:rPr lang="en-US" sz="800" i="1" noProof="0" dirty="0"/>
              <a:t>Layout</a:t>
            </a:r>
            <a:r>
              <a:rPr lang="en-US" sz="800" noProof="0" dirty="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dirty="0">
                <a:solidFill>
                  <a:schemeClr val="tx2"/>
                </a:solidFill>
              </a:rPr>
              <a:t>Reset</a:t>
            </a:r>
          </a:p>
          <a:p>
            <a:pPr>
              <a:spcAft>
                <a:spcPts val="600"/>
              </a:spcAft>
            </a:pPr>
            <a:r>
              <a:rPr lang="en-US" sz="800" noProof="0" dirty="0"/>
              <a:t>Reset a slide to the slide templates design by </a:t>
            </a:r>
            <a:br>
              <a:rPr lang="en-US" sz="800" noProof="0" dirty="0"/>
            </a:br>
            <a:r>
              <a:rPr lang="en-US" sz="800" noProof="0" dirty="0"/>
              <a:t>clicking on </a:t>
            </a:r>
            <a:r>
              <a:rPr lang="en-US" sz="800" i="1" noProof="0" dirty="0"/>
              <a:t>Reset</a:t>
            </a:r>
            <a:r>
              <a:rPr lang="en-US" sz="800" noProof="0" dirty="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Colors</a:t>
            </a:r>
          </a:p>
          <a:p>
            <a:pPr>
              <a:spcAft>
                <a:spcPts val="600"/>
              </a:spcAft>
            </a:pPr>
            <a:r>
              <a:rPr lang="en-US" sz="800" noProof="0" dirty="0"/>
              <a:t>This template is programmed with the KTH color palette. The correct colors are the in top row under </a:t>
            </a:r>
            <a:r>
              <a:rPr lang="en-US" sz="800" i="1" noProof="0" dirty="0"/>
              <a:t>Theme Colors</a:t>
            </a:r>
            <a:r>
              <a:rPr lang="en-US" sz="800" noProof="0" dirty="0"/>
              <a:t> and all colors under </a:t>
            </a:r>
            <a:r>
              <a:rPr lang="en-US" sz="800" i="1" noProof="0" dirty="0"/>
              <a:t>Custom Colors</a:t>
            </a:r>
            <a:r>
              <a:rPr lang="en-US" sz="800" noProof="0" dirty="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dirty="0">
                <a:solidFill>
                  <a:srgbClr val="F9535C"/>
                </a:solidFill>
              </a:rPr>
              <a:t>Do </a:t>
            </a:r>
            <a:r>
              <a:rPr lang="en-US" sz="500" u="sng" noProof="0" dirty="0">
                <a:solidFill>
                  <a:srgbClr val="F9535C"/>
                </a:solidFill>
              </a:rPr>
              <a:t>NOT</a:t>
            </a:r>
            <a:r>
              <a:rPr lang="en-US" sz="500" noProof="0" dirty="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dirty="0">
                <a:solidFill>
                  <a:schemeClr val="tx2"/>
                </a:solidFill>
              </a:rPr>
              <a:t>Change the image crop</a:t>
            </a:r>
          </a:p>
          <a:p>
            <a:pPr>
              <a:spcAft>
                <a:spcPts val="600"/>
              </a:spcAft>
            </a:pPr>
            <a:r>
              <a:rPr lang="en-US" sz="800" noProof="0" dirty="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dirty="0"/>
              <a:t>Select the image and go to </a:t>
            </a:r>
            <a:br>
              <a:rPr lang="en-US" sz="800" noProof="0" dirty="0"/>
            </a:br>
            <a:r>
              <a:rPr lang="en-US" sz="800" noProof="0" dirty="0"/>
              <a:t>the </a:t>
            </a:r>
            <a:r>
              <a:rPr lang="en-US" sz="800" i="1" noProof="0" dirty="0"/>
              <a:t>Picture Format </a:t>
            </a:r>
            <a:r>
              <a:rPr lang="en-US" sz="800" noProof="0" dirty="0"/>
              <a:t>tab. </a:t>
            </a:r>
          </a:p>
          <a:p>
            <a:pPr marL="120600" indent="-120600">
              <a:spcAft>
                <a:spcPts val="600"/>
              </a:spcAft>
              <a:buClr>
                <a:schemeClr val="accent1"/>
              </a:buClr>
              <a:buFont typeface="+mj-lt"/>
              <a:buAutoNum type="arabicPeriod"/>
            </a:pPr>
            <a:r>
              <a:rPr lang="en-US" sz="800" noProof="0" dirty="0"/>
              <a:t>Choose </a:t>
            </a:r>
            <a:r>
              <a:rPr lang="en-US" sz="800" i="1" noProof="0" dirty="0"/>
              <a:t>Crop</a:t>
            </a:r>
            <a:r>
              <a:rPr lang="en-US" sz="800" noProof="0" dirty="0"/>
              <a:t>. Now, the entire image is visible, the cropped out parts are darker. </a:t>
            </a:r>
          </a:p>
          <a:p>
            <a:pPr marL="120600" indent="-120600">
              <a:spcAft>
                <a:spcPts val="600"/>
              </a:spcAft>
              <a:buClr>
                <a:schemeClr val="accent1"/>
              </a:buClr>
              <a:buFont typeface="+mj-lt"/>
              <a:buAutoNum type="arabicPeriod"/>
            </a:pPr>
            <a:r>
              <a:rPr lang="en-US" sz="800" noProof="0" dirty="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dirty="0">
                <a:solidFill>
                  <a:schemeClr val="tx2"/>
                </a:solidFill>
              </a:rPr>
              <a:t>Edit image background</a:t>
            </a:r>
          </a:p>
          <a:p>
            <a:pPr marL="120600" indent="-120600">
              <a:spcAft>
                <a:spcPts val="600"/>
              </a:spcAft>
              <a:buClr>
                <a:schemeClr val="accent1"/>
              </a:buClr>
              <a:buAutoNum type="arabicPeriod"/>
            </a:pPr>
            <a:r>
              <a:rPr lang="en-US" sz="800" noProof="0" dirty="0"/>
              <a:t>Select </a:t>
            </a:r>
            <a:r>
              <a:rPr lang="en-US" sz="800" i="1" noProof="0" dirty="0"/>
              <a:t>Design</a:t>
            </a:r>
            <a:r>
              <a:rPr lang="en-US" sz="800" noProof="0" dirty="0"/>
              <a:t> &gt; </a:t>
            </a:r>
            <a:r>
              <a:rPr lang="en-US" sz="800" i="1" noProof="0" dirty="0"/>
              <a:t>Format Background</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Format Background pane</a:t>
            </a:r>
            <a:r>
              <a:rPr lang="en-US" sz="800" noProof="0" dirty="0"/>
              <a:t>, select </a:t>
            </a:r>
            <a:r>
              <a:rPr lang="en-US" sz="800" i="1" noProof="0" dirty="0"/>
              <a:t>Picture or texture fill</a:t>
            </a:r>
            <a:r>
              <a:rPr lang="en-US" sz="800" noProof="0" dirty="0"/>
              <a:t>.</a:t>
            </a:r>
          </a:p>
          <a:p>
            <a:pPr marL="120600" indent="-120600">
              <a:spcAft>
                <a:spcPts val="600"/>
              </a:spcAft>
              <a:buClr>
                <a:schemeClr val="accent1"/>
              </a:buClr>
              <a:buAutoNum type="arabicPeriod"/>
            </a:pPr>
            <a:r>
              <a:rPr lang="en-US" sz="800" noProof="0" dirty="0"/>
              <a:t>Select </a:t>
            </a:r>
            <a:r>
              <a:rPr lang="en-US" sz="800" i="1" noProof="0" dirty="0"/>
              <a:t>File</a:t>
            </a:r>
            <a:r>
              <a:rPr lang="en-US" sz="800" noProof="0" dirty="0"/>
              <a:t>.</a:t>
            </a:r>
          </a:p>
          <a:p>
            <a:pPr marL="120600" indent="-120600">
              <a:spcAft>
                <a:spcPts val="600"/>
              </a:spcAft>
              <a:buClr>
                <a:schemeClr val="accent1"/>
              </a:buClr>
              <a:buAutoNum type="arabicPeriod"/>
            </a:pPr>
            <a:r>
              <a:rPr lang="en-US" sz="800" noProof="0" dirty="0"/>
              <a:t>In the </a:t>
            </a:r>
            <a:r>
              <a:rPr lang="en-US" sz="800" i="1" noProof="0" dirty="0"/>
              <a:t>Insert Picture</a:t>
            </a:r>
            <a:r>
              <a:rPr lang="en-US" sz="800" noProof="0" dirty="0"/>
              <a:t> dialog box, choose the picture </a:t>
            </a:r>
            <a:br>
              <a:rPr lang="en-US" sz="800" noProof="0" dirty="0"/>
            </a:br>
            <a:r>
              <a:rPr lang="en-US" sz="800" noProof="0" dirty="0"/>
              <a:t>you want to use and then select </a:t>
            </a:r>
            <a:r>
              <a:rPr lang="en-US" sz="800" i="1" noProof="0" dirty="0"/>
              <a:t>Insert</a:t>
            </a:r>
            <a:r>
              <a:rPr lang="en-US" sz="800" noProof="0" dirty="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dirty="0">
                <a:solidFill>
                  <a:schemeClr val="tx2"/>
                </a:solidFill>
              </a:rPr>
              <a:t>Header and footer</a:t>
            </a:r>
          </a:p>
          <a:p>
            <a:pPr>
              <a:spcAft>
                <a:spcPts val="600"/>
              </a:spcAft>
            </a:pPr>
            <a:r>
              <a:rPr lang="en-US" sz="800" noProof="0" dirty="0"/>
              <a:t>Insert header/footer, </a:t>
            </a:r>
            <a:br>
              <a:rPr lang="en-US" sz="800" noProof="0" dirty="0"/>
            </a:br>
            <a:r>
              <a:rPr lang="en-US" sz="800" noProof="0" dirty="0"/>
              <a:t>date and page numbers:</a:t>
            </a:r>
          </a:p>
          <a:p>
            <a:pPr marL="120600" indent="-120600">
              <a:spcAft>
                <a:spcPts val="600"/>
              </a:spcAft>
              <a:buClr>
                <a:schemeClr val="accent1"/>
              </a:buClr>
              <a:buFont typeface="+mj-lt"/>
              <a:buAutoNum type="arabicPeriod"/>
            </a:pPr>
            <a:r>
              <a:rPr lang="en-US" sz="800" noProof="0" dirty="0"/>
              <a:t>On the </a:t>
            </a:r>
            <a:r>
              <a:rPr lang="en-US" sz="800" i="1" noProof="0" dirty="0"/>
              <a:t>Insert</a:t>
            </a:r>
            <a:r>
              <a:rPr lang="en-US" sz="800" noProof="0" dirty="0"/>
              <a:t> tab, </a:t>
            </a:r>
            <a:br>
              <a:rPr lang="en-US" sz="800" noProof="0" dirty="0"/>
            </a:br>
            <a:r>
              <a:rPr lang="en-US" sz="800" noProof="0" dirty="0"/>
              <a:t>click </a:t>
            </a:r>
            <a:r>
              <a:rPr lang="en-US" sz="800" i="1" noProof="0" dirty="0"/>
              <a:t>Header &amp; Footer</a:t>
            </a:r>
            <a:r>
              <a:rPr lang="en-US" sz="800" noProof="0" dirty="0"/>
              <a:t>.</a:t>
            </a:r>
          </a:p>
          <a:p>
            <a:pPr marL="120600" indent="-120600">
              <a:spcAft>
                <a:spcPts val="600"/>
              </a:spcAft>
              <a:buClr>
                <a:schemeClr val="accent1"/>
              </a:buClr>
              <a:buFont typeface="+mj-lt"/>
              <a:buAutoNum type="arabicPeriod"/>
            </a:pPr>
            <a:r>
              <a:rPr lang="en-US" sz="800" noProof="0" dirty="0"/>
              <a:t>In the Header and Footer box, on the Slide tab, select the information you want.</a:t>
            </a:r>
          </a:p>
          <a:p>
            <a:pPr marL="120600" indent="-120600">
              <a:spcAft>
                <a:spcPts val="600"/>
              </a:spcAft>
              <a:buClr>
                <a:schemeClr val="accent1"/>
              </a:buClr>
              <a:buFont typeface="+mj-lt"/>
              <a:buAutoNum type="arabicPeriod"/>
            </a:pPr>
            <a:r>
              <a:rPr lang="en-US" sz="800" noProof="0" dirty="0"/>
              <a:t>Click </a:t>
            </a:r>
            <a:r>
              <a:rPr lang="en-US" sz="800" i="1" noProof="0" dirty="0"/>
              <a:t>Apply to All</a:t>
            </a:r>
            <a:r>
              <a:rPr lang="en-US" sz="800" noProof="0" dirty="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dirty="0"/>
              <a:t>Selecting an object in the file.</a:t>
            </a:r>
          </a:p>
          <a:p>
            <a:pPr marL="228600" indent="-228600">
              <a:spcAft>
                <a:spcPts val="600"/>
              </a:spcAft>
              <a:buClr>
                <a:schemeClr val="accent1"/>
              </a:buClr>
              <a:buFont typeface="+mj-lt"/>
              <a:buAutoNum type="arabicPeriod"/>
            </a:pPr>
            <a:r>
              <a:rPr lang="en-US" sz="1200" dirty="0"/>
              <a:t>Choosing the "Format" tab that appears on the right side of the ribbon.</a:t>
            </a:r>
          </a:p>
          <a:p>
            <a:pPr marL="228600" indent="-228600">
              <a:spcAft>
                <a:spcPts val="600"/>
              </a:spcAft>
              <a:buClr>
                <a:schemeClr val="accent1"/>
              </a:buClr>
              <a:buFont typeface="+mj-lt"/>
              <a:buAutoNum type="arabicPeriod"/>
            </a:pPr>
            <a:r>
              <a:rPr lang="en-US" sz="1200" dirty="0"/>
              <a:t>Selecting "Selection Pane" in the "Arrange" group.</a:t>
            </a:r>
          </a:p>
          <a:p>
            <a:pPr marL="228600" indent="-228600">
              <a:spcAft>
                <a:spcPts val="600"/>
              </a:spcAft>
              <a:buClr>
                <a:schemeClr val="accent1"/>
              </a:buClr>
              <a:buFont typeface="+mj-lt"/>
              <a:buAutoNum type="arabicPeriod"/>
            </a:pPr>
            <a:r>
              <a:rPr lang="en-US" sz="1200" dirty="0"/>
              <a:t>Selecting one or more objects in the list.</a:t>
            </a:r>
          </a:p>
          <a:p>
            <a:pPr marL="228600" indent="-228600">
              <a:spcAft>
                <a:spcPts val="600"/>
              </a:spcAft>
              <a:buClr>
                <a:schemeClr val="accent1"/>
              </a:buClr>
              <a:buFont typeface="+mj-lt"/>
              <a:buAutoNum type="arabicPeriod"/>
            </a:pPr>
            <a:r>
              <a:rPr lang="en-US" sz="1200" dirty="0"/>
              <a:t>Dragging the selection upward or downward, or clicking the "Up" button.</a:t>
            </a:r>
          </a:p>
          <a:p>
            <a:pPr marL="228600" indent="-228600">
              <a:spcAft>
                <a:spcPts val="600"/>
              </a:spcAft>
              <a:buClr>
                <a:schemeClr val="accent1"/>
              </a:buClr>
              <a:buFont typeface="+mj-lt"/>
              <a:buAutoNum type="arabicPeriod"/>
            </a:pPr>
            <a:r>
              <a:rPr lang="en-US" sz="1200" dirty="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2024-05-17</a:t>
            </a:fld>
            <a:endParaRPr lang="sv-SE" dirty="0"/>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endParaRPr lang="sv-SE" dirty="0"/>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dirty="0"/>
              <a:t>Right-click on an image/figure and select the option "Format Picture." A tab will then open on the right side of the window. Choose the </a:t>
            </a:r>
            <a:r>
              <a:rPr lang="en-US" sz="1200" i="1" dirty="0"/>
              <a:t>Size and Properties</a:t>
            </a:r>
            <a:r>
              <a:rPr lang="en-US" sz="1200" dirty="0"/>
              <a:t> of the figure, then select </a:t>
            </a:r>
            <a:r>
              <a:rPr lang="en-US" sz="1200" i="1" dirty="0"/>
              <a:t>Alternative Text</a:t>
            </a:r>
            <a:r>
              <a:rPr lang="en-US" sz="1200" dirty="0"/>
              <a:t>. Describe your image/figure in 1-2 sentences that will be read aloud by screen readers for those with visual impairments.</a:t>
            </a:r>
          </a:p>
          <a:p>
            <a:pPr marL="0" indent="0">
              <a:spcAft>
                <a:spcPts val="1000"/>
              </a:spcAft>
              <a:buNone/>
            </a:pPr>
            <a:r>
              <a:rPr lang="en-US" sz="1200" dirty="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dirty="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dirty="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dirty="0">
                <a:solidFill>
                  <a:schemeClr val="accent1"/>
                </a:solidFill>
              </a:rPr>
              <a:t>You can control the reading order by:</a:t>
            </a:r>
          </a:p>
          <a:p>
            <a:pPr marL="228600" indent="-228600">
              <a:spcAft>
                <a:spcPts val="600"/>
              </a:spcAft>
              <a:buClr>
                <a:schemeClr val="accent1"/>
              </a:buClr>
              <a:buFont typeface="+mj-lt"/>
              <a:buAutoNum type="arabicPeriod"/>
            </a:pPr>
            <a:r>
              <a:rPr lang="en-US" sz="1200" dirty="0"/>
              <a:t>On the </a:t>
            </a:r>
            <a:r>
              <a:rPr lang="en-US" sz="1200" i="1" dirty="0"/>
              <a:t>Home</a:t>
            </a:r>
            <a:r>
              <a:rPr lang="en-US" sz="1200" dirty="0"/>
              <a:t> tab, select </a:t>
            </a:r>
            <a:r>
              <a:rPr lang="en-US" sz="1200" i="1" dirty="0"/>
              <a:t>Arrange</a:t>
            </a:r>
          </a:p>
          <a:p>
            <a:pPr marL="228600" indent="-228600">
              <a:spcAft>
                <a:spcPts val="600"/>
              </a:spcAft>
              <a:buClr>
                <a:schemeClr val="accent1"/>
              </a:buClr>
              <a:buFont typeface="+mj-lt"/>
              <a:buAutoNum type="arabicPeriod"/>
            </a:pPr>
            <a:r>
              <a:rPr lang="en-US" sz="1200" dirty="0"/>
              <a:t>From the </a:t>
            </a:r>
            <a:r>
              <a:rPr lang="en-US" sz="1200" i="1" dirty="0"/>
              <a:t>Arrange </a:t>
            </a:r>
            <a:r>
              <a:rPr lang="en-US" sz="1200" dirty="0"/>
              <a:t>menu, choose "Selection Pane.“</a:t>
            </a:r>
          </a:p>
          <a:p>
            <a:pPr marL="228600" indent="-228600">
              <a:spcAft>
                <a:spcPts val="600"/>
              </a:spcAft>
              <a:buClr>
                <a:schemeClr val="accent1"/>
              </a:buClr>
              <a:buFont typeface="+mj-lt"/>
              <a:buAutoNum type="arabicPeriod"/>
            </a:pPr>
            <a:r>
              <a:rPr lang="en-US" sz="1200" dirty="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dirty="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accent1"/>
                </a:solidFill>
                <a:latin typeface="+mn-lt"/>
              </a:rPr>
              <a:t>The template is set up to be as accessibility-friendly as possible, but there are two things you need to do yourself as you add content. </a:t>
            </a:r>
            <a:r>
              <a:rPr lang="en-US" sz="1600" b="1" noProof="0" dirty="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zh-CN" altLang="en-US"/>
              <a:t>单击此处编辑母版标题样式</a:t>
            </a:r>
            <a:endParaRPr lang="sv-SE" dirty="0"/>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dirty="0" err="1"/>
              <a:t>Click</a:t>
            </a:r>
            <a:r>
              <a:rPr lang="sv-SE" dirty="0"/>
              <a:t> on the </a:t>
            </a:r>
            <a:r>
              <a:rPr lang="sv-SE" dirty="0" err="1"/>
              <a:t>icon</a:t>
            </a:r>
            <a:r>
              <a:rPr lang="sv-SE" dirty="0"/>
              <a:t> or </a:t>
            </a:r>
            <a:br>
              <a:rPr lang="sv-SE" dirty="0"/>
            </a:br>
            <a:r>
              <a:rPr lang="sv-SE" dirty="0"/>
              <a:t>drag and </a:t>
            </a:r>
            <a:r>
              <a:rPr lang="sv-SE" dirty="0" err="1"/>
              <a:t>drop</a:t>
            </a:r>
            <a:r>
              <a:rPr lang="sv-SE" dirty="0"/>
              <a:t> to </a:t>
            </a:r>
            <a:r>
              <a:rPr lang="sv-SE" dirty="0" err="1"/>
              <a:t>insert</a:t>
            </a:r>
            <a:r>
              <a:rPr lang="sv-SE" dirty="0"/>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2024-05-17</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2024-05-17</a:t>
            </a:fld>
            <a:endParaRPr lang="sv-SE" dirty="0"/>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endParaRPr lang="sv-SE" dirty="0"/>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dirty="0"/>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B3B96-95DA-3484-1C1E-D33A106A6E1F}"/>
              </a:ext>
            </a:extLst>
          </p:cNvPr>
          <p:cNvSpPr>
            <a:spLocks noGrp="1"/>
          </p:cNvSpPr>
          <p:nvPr>
            <p:ph type="ctrTitle"/>
          </p:nvPr>
        </p:nvSpPr>
        <p:spPr>
          <a:xfrm>
            <a:off x="112241" y="3251241"/>
            <a:ext cx="11967518" cy="1654175"/>
          </a:xfrm>
        </p:spPr>
        <p:txBody>
          <a:bodyPr/>
          <a:lstStyle/>
          <a:p>
            <a:r>
              <a:rPr lang="en-US" altLang="zh-CN" sz="3200" dirty="0">
                <a:latin typeface="CMU Serif" panose="02000603000000000000" pitchFamily="2" charset="0"/>
                <a:ea typeface="CMU Serif" panose="02000603000000000000" pitchFamily="2" charset="0"/>
                <a:cs typeface="CMU Serif" panose="02000603000000000000" pitchFamily="2" charset="0"/>
              </a:rPr>
              <a:t>Project of EQ2341 Pattern Recognition and Machine Learning,</a:t>
            </a:r>
            <a:br>
              <a:rPr lang="en-US" altLang="zh-CN" sz="3200" dirty="0">
                <a:latin typeface="CMU Serif" panose="02000603000000000000" pitchFamily="2" charset="0"/>
                <a:ea typeface="CMU Serif" panose="02000603000000000000" pitchFamily="2" charset="0"/>
                <a:cs typeface="CMU Serif" panose="02000603000000000000" pitchFamily="2" charset="0"/>
              </a:rPr>
            </a:br>
            <a:r>
              <a:rPr lang="en-US" altLang="zh-CN" sz="3200" dirty="0">
                <a:latin typeface="CMU Serif" panose="02000603000000000000" pitchFamily="2" charset="0"/>
                <a:ea typeface="CMU Serif" panose="02000603000000000000" pitchFamily="2" charset="0"/>
                <a:cs typeface="CMU Serif" panose="02000603000000000000" pitchFamily="2" charset="0"/>
              </a:rPr>
              <a:t>Human Activity Recognition</a:t>
            </a:r>
            <a:endParaRPr lang="zh-CN" altLang="en-US" sz="3200" dirty="0">
              <a:latin typeface="CMU Serif" panose="02000603000000000000" pitchFamily="2" charset="0"/>
              <a:cs typeface="CMU Serif" panose="02000603000000000000" pitchFamily="2" charset="0"/>
            </a:endParaRPr>
          </a:p>
        </p:txBody>
      </p:sp>
      <p:sp>
        <p:nvSpPr>
          <p:cNvPr id="3" name="副标题 2">
            <a:extLst>
              <a:ext uri="{FF2B5EF4-FFF2-40B4-BE49-F238E27FC236}">
                <a16:creationId xmlns:a16="http://schemas.microsoft.com/office/drawing/2014/main" id="{809FF4D7-3163-2E5B-D98D-D582D6E76E3A}"/>
              </a:ext>
            </a:extLst>
          </p:cNvPr>
          <p:cNvSpPr txBox="1">
            <a:spLocks/>
          </p:cNvSpPr>
          <p:nvPr/>
        </p:nvSpPr>
        <p:spPr>
          <a:xfrm>
            <a:off x="2011695" y="5039560"/>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accent2"/>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Ziyue Yang		</a:t>
            </a:r>
            <a:r>
              <a:rPr lang="en-US" altLang="zh-CN" dirty="0" err="1">
                <a:solidFill>
                  <a:schemeClr val="bg1"/>
                </a:solidFill>
                <a:latin typeface="CMU Serif" panose="02000603000000000000" pitchFamily="2" charset="0"/>
                <a:ea typeface="CMU Serif" panose="02000603000000000000" pitchFamily="2" charset="0"/>
                <a:cs typeface="CMU Serif" panose="02000603000000000000" pitchFamily="2" charset="0"/>
              </a:rPr>
              <a:t>Boyue</a:t>
            </a:r>
            <a:r>
              <a:rPr lang="en-US" altLang="zh-CN" dirty="0">
                <a:solidFill>
                  <a:schemeClr val="bg1"/>
                </a:solidFill>
                <a:latin typeface="CMU Serif" panose="02000603000000000000" pitchFamily="2" charset="0"/>
                <a:ea typeface="CMU Serif" panose="02000603000000000000" pitchFamily="2" charset="0"/>
                <a:cs typeface="CMU Serif" panose="02000603000000000000" pitchFamily="2" charset="0"/>
              </a:rPr>
              <a:t> Jiang</a:t>
            </a:r>
            <a:endParaRPr lang="zh-CN" altLang="en-US" dirty="0">
              <a:solidFill>
                <a:schemeClr val="bg1"/>
              </a:solidFill>
              <a:latin typeface="CMU Serif" panose="02000603000000000000" pitchFamily="2" charset="0"/>
              <a:cs typeface="CMU Serif" panose="02000603000000000000" pitchFamily="2" charset="0"/>
            </a:endParaRPr>
          </a:p>
        </p:txBody>
      </p:sp>
      <p:sp>
        <p:nvSpPr>
          <p:cNvPr id="6" name="副标题 2">
            <a:extLst>
              <a:ext uri="{FF2B5EF4-FFF2-40B4-BE49-F238E27FC236}">
                <a16:creationId xmlns:a16="http://schemas.microsoft.com/office/drawing/2014/main" id="{81F69D38-9874-9C26-22C5-BE1B841A31C1}"/>
              </a:ext>
            </a:extLst>
          </p:cNvPr>
          <p:cNvSpPr txBox="1">
            <a:spLocks/>
          </p:cNvSpPr>
          <p:nvPr/>
        </p:nvSpPr>
        <p:spPr>
          <a:xfrm>
            <a:off x="2011694" y="5501522"/>
            <a:ext cx="7926387" cy="4619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i="1" dirty="0">
                <a:latin typeface="CMU Serif" panose="02000603000000000000" pitchFamily="2" charset="0"/>
                <a:ea typeface="CMU Serif" panose="02000603000000000000" pitchFamily="2" charset="0"/>
                <a:cs typeface="CMU Serif" panose="02000603000000000000" pitchFamily="2" charset="0"/>
              </a:rPr>
              <a:t>ziyuey@kth.se</a:t>
            </a:r>
            <a:r>
              <a:rPr lang="en-US" altLang="zh-CN" sz="1800" i="1" dirty="0"/>
              <a:t>		</a:t>
            </a:r>
            <a:r>
              <a:rPr lang="en-US" altLang="zh-CN" i="1" dirty="0">
                <a:latin typeface="CMU Serif" panose="02000603000000000000" pitchFamily="2" charset="0"/>
                <a:ea typeface="CMU Serif" panose="02000603000000000000" pitchFamily="2" charset="0"/>
                <a:cs typeface="CMU Serif" panose="02000603000000000000" pitchFamily="2" charset="0"/>
              </a:rPr>
              <a:t>boyue@kth.se</a:t>
            </a:r>
            <a:endParaRPr lang="zh-CN" altLang="en-US" i="1"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08122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Prediction using HMM</a:t>
            </a:r>
            <a:endParaRPr lang="zh-CN" altLang="en-US" dirty="0"/>
          </a:p>
        </p:txBody>
      </p:sp>
      <p:pic>
        <p:nvPicPr>
          <p:cNvPr id="5" name="图片 4" descr="形状&#10;&#10;低可信度描述已自动生成">
            <a:extLst>
              <a:ext uri="{FF2B5EF4-FFF2-40B4-BE49-F238E27FC236}">
                <a16:creationId xmlns:a16="http://schemas.microsoft.com/office/drawing/2014/main" id="{ED0A9E52-5918-122F-98F1-9BCB5886C114}"/>
              </a:ext>
            </a:extLst>
          </p:cNvPr>
          <p:cNvPicPr>
            <a:picLocks noChangeAspect="1"/>
          </p:cNvPicPr>
          <p:nvPr/>
        </p:nvPicPr>
        <p:blipFill>
          <a:blip r:embed="rId2"/>
          <a:stretch>
            <a:fillRect/>
          </a:stretch>
        </p:blipFill>
        <p:spPr>
          <a:xfrm>
            <a:off x="158101" y="0"/>
            <a:ext cx="9698081" cy="6858000"/>
          </a:xfrm>
          <a:prstGeom prst="rect">
            <a:avLst/>
          </a:prstGeom>
        </p:spPr>
      </p:pic>
    </p:spTree>
    <p:extLst>
      <p:ext uri="{BB962C8B-B14F-4D97-AF65-F5344CB8AC3E}">
        <p14:creationId xmlns:p14="http://schemas.microsoft.com/office/powerpoint/2010/main" val="274065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5" name="图片 4" descr="图片包含 桌子, 许多, 华美, 一群&#10;&#10;描述已自动生成">
            <a:extLst>
              <a:ext uri="{FF2B5EF4-FFF2-40B4-BE49-F238E27FC236}">
                <a16:creationId xmlns:a16="http://schemas.microsoft.com/office/drawing/2014/main" id="{62EF2CAD-5E4C-BFEE-DF85-75ACD9BB3B7D}"/>
              </a:ext>
            </a:extLst>
          </p:cNvPr>
          <p:cNvPicPr>
            <a:picLocks noChangeAspect="1"/>
          </p:cNvPicPr>
          <p:nvPr/>
        </p:nvPicPr>
        <p:blipFill>
          <a:blip r:embed="rId2"/>
          <a:stretch>
            <a:fillRect/>
          </a:stretch>
        </p:blipFill>
        <p:spPr>
          <a:xfrm>
            <a:off x="1619896" y="1215209"/>
            <a:ext cx="8952206" cy="5371323"/>
          </a:xfrm>
          <a:prstGeom prst="rect">
            <a:avLst/>
          </a:prstGeom>
        </p:spPr>
      </p:pic>
    </p:spTree>
    <p:extLst>
      <p:ext uri="{BB962C8B-B14F-4D97-AF65-F5344CB8AC3E}">
        <p14:creationId xmlns:p14="http://schemas.microsoft.com/office/powerpoint/2010/main" val="2326020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EBF582DB-78FF-9C56-30BA-66D1AF54806F}"/>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Predict the State Sequence of Test Data</a:t>
            </a:r>
            <a:endParaRPr lang="zh-CN" altLang="en-US" dirty="0"/>
          </a:p>
        </p:txBody>
      </p:sp>
      <p:pic>
        <p:nvPicPr>
          <p:cNvPr id="9" name="图片 8" descr="图表&#10;&#10;描述已自动生成">
            <a:extLst>
              <a:ext uri="{FF2B5EF4-FFF2-40B4-BE49-F238E27FC236}">
                <a16:creationId xmlns:a16="http://schemas.microsoft.com/office/drawing/2014/main" id="{9D1441F4-7655-64EE-59AB-7EF1D4863BEF}"/>
              </a:ext>
            </a:extLst>
          </p:cNvPr>
          <p:cNvPicPr>
            <a:picLocks noChangeAspect="1"/>
          </p:cNvPicPr>
          <p:nvPr/>
        </p:nvPicPr>
        <p:blipFill>
          <a:blip r:embed="rId2"/>
          <a:stretch>
            <a:fillRect/>
          </a:stretch>
        </p:blipFill>
        <p:spPr>
          <a:xfrm>
            <a:off x="1619399" y="1229132"/>
            <a:ext cx="8953200" cy="5371919"/>
          </a:xfrm>
          <a:prstGeom prst="rect">
            <a:avLst/>
          </a:prstGeom>
        </p:spPr>
      </p:pic>
    </p:spTree>
    <p:extLst>
      <p:ext uri="{BB962C8B-B14F-4D97-AF65-F5344CB8AC3E}">
        <p14:creationId xmlns:p14="http://schemas.microsoft.com/office/powerpoint/2010/main" val="371303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635DA48-9FB3-41EC-8D9F-ED43BD06AA93}"/>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sp>
        <p:nvSpPr>
          <p:cNvPr id="5" name="文本框 4">
            <a:extLst>
              <a:ext uri="{FF2B5EF4-FFF2-40B4-BE49-F238E27FC236}">
                <a16:creationId xmlns:a16="http://schemas.microsoft.com/office/drawing/2014/main" id="{0E607E03-3C63-EE30-DE40-FE8D87C3334C}"/>
              </a:ext>
            </a:extLst>
          </p:cNvPr>
          <p:cNvSpPr txBox="1"/>
          <p:nvPr/>
        </p:nvSpPr>
        <p:spPr>
          <a:xfrm>
            <a:off x="434788" y="2126920"/>
            <a:ext cx="5951495" cy="3046988"/>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We record three additional test data, during which the recorder stays in the same activity for a long time period.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These data are randomly clipped into small pieces of various lengths, and labeled.</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Approximately 321 samples per class.</a:t>
            </a:r>
          </a:p>
        </p:txBody>
      </p:sp>
      <p:pic>
        <p:nvPicPr>
          <p:cNvPr id="7" name="图片 6" descr="图表, 折线图, 直方图&#10;&#10;描述已自动生成">
            <a:extLst>
              <a:ext uri="{FF2B5EF4-FFF2-40B4-BE49-F238E27FC236}">
                <a16:creationId xmlns:a16="http://schemas.microsoft.com/office/drawing/2014/main" id="{761252E2-46C0-BF30-D155-54896E755D00}"/>
              </a:ext>
            </a:extLst>
          </p:cNvPr>
          <p:cNvPicPr>
            <a:picLocks noChangeAspect="1"/>
          </p:cNvPicPr>
          <p:nvPr/>
        </p:nvPicPr>
        <p:blipFill>
          <a:blip r:embed="rId2"/>
          <a:stretch>
            <a:fillRect/>
          </a:stretch>
        </p:blipFill>
        <p:spPr>
          <a:xfrm>
            <a:off x="6386283" y="1536621"/>
            <a:ext cx="5486411" cy="4227585"/>
          </a:xfrm>
          <a:prstGeom prst="rect">
            <a:avLst/>
          </a:prstGeom>
        </p:spPr>
      </p:pic>
    </p:spTree>
    <p:extLst>
      <p:ext uri="{BB962C8B-B14F-4D97-AF65-F5344CB8AC3E}">
        <p14:creationId xmlns:p14="http://schemas.microsoft.com/office/powerpoint/2010/main" val="27390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9C57FD9-A8B9-CDA4-C45B-9EDD99244C06}"/>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Classification Performance</a:t>
            </a:r>
            <a:endParaRPr lang="zh-CN" altLang="en-US" dirty="0"/>
          </a:p>
        </p:txBody>
      </p:sp>
      <p:pic>
        <p:nvPicPr>
          <p:cNvPr id="16" name="图片 15" descr="图表, 树状图&#10;&#10;描述已自动生成">
            <a:extLst>
              <a:ext uri="{FF2B5EF4-FFF2-40B4-BE49-F238E27FC236}">
                <a16:creationId xmlns:a16="http://schemas.microsoft.com/office/drawing/2014/main" id="{AF12A2AE-C276-D4FC-3679-DD0D2963B759}"/>
              </a:ext>
            </a:extLst>
          </p:cNvPr>
          <p:cNvPicPr>
            <a:picLocks noChangeAspect="1"/>
          </p:cNvPicPr>
          <p:nvPr/>
        </p:nvPicPr>
        <p:blipFill rotWithShape="1">
          <a:blip r:embed="rId2"/>
          <a:srcRect l="6025" t="-731" r="13783" b="8802"/>
          <a:stretch/>
        </p:blipFill>
        <p:spPr>
          <a:xfrm>
            <a:off x="3070972" y="1309657"/>
            <a:ext cx="6050056" cy="5548343"/>
          </a:xfrm>
          <a:prstGeom prst="rect">
            <a:avLst/>
          </a:prstGeom>
        </p:spPr>
      </p:pic>
    </p:spTree>
    <p:extLst>
      <p:ext uri="{BB962C8B-B14F-4D97-AF65-F5344CB8AC3E}">
        <p14:creationId xmlns:p14="http://schemas.microsoft.com/office/powerpoint/2010/main" val="397704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4063DAEF-59C9-429A-583A-89DE854421B0}"/>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
        <p:nvSpPr>
          <p:cNvPr id="6" name="文本框 5">
            <a:extLst>
              <a:ext uri="{FF2B5EF4-FFF2-40B4-BE49-F238E27FC236}">
                <a16:creationId xmlns:a16="http://schemas.microsoft.com/office/drawing/2014/main" id="{9E0506E9-ABD5-C093-0EF3-47D4750D8277}"/>
              </a:ext>
            </a:extLst>
          </p:cNvPr>
          <p:cNvSpPr txBox="1"/>
          <p:nvPr/>
        </p:nvSpPr>
        <p:spPr>
          <a:xfrm>
            <a:off x="600868" y="1451847"/>
            <a:ext cx="4993108" cy="4001095"/>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good:</a:t>
            </a:r>
          </a:p>
          <a:p>
            <a:pPr marL="285750" indent="-285750">
              <a:buFont typeface="Arial" panose="020B0604020202020204" pitchFamily="34" charset="0"/>
              <a:buChar char="•"/>
            </a:pPr>
            <a:endParaRPr lang="en-US" altLang="zh-CN" dirty="0">
              <a:solidFill>
                <a:srgbClr val="00B0F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rPr>
              <a:t>Very simple model (48 trainable params), fast training with satisfactory performance.</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which is time-saving.</a:t>
            </a:r>
          </a:p>
          <a:p>
            <a:pPr marL="285750" indent="-285750">
              <a:buFont typeface="Arial" panose="020B0604020202020204" pitchFamily="34" charset="0"/>
              <a:buChar char="•"/>
            </a:pP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0029ED"/>
                </a:solidFill>
                <a:latin typeface="CMU Serif" panose="02000603000000000000" pitchFamily="2" charset="0"/>
                <a:ea typeface="CMU Serif" panose="02000603000000000000" pitchFamily="2" charset="0"/>
                <a:cs typeface="CMU Serif" panose="02000603000000000000" pitchFamily="2" charset="0"/>
              </a:rPr>
              <a:t>Only use a single train sequence, it is easy for us to conduct some “supervision”. By choosing the initial parameters properly, we can control which hidden state should correspond to the type human activity that we want.</a:t>
            </a:r>
            <a:endParaRPr lang="en-US" altLang="zh-CN" sz="1800" dirty="0">
              <a:solidFill>
                <a:srgbClr val="0029ED"/>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文本框 7">
            <a:extLst>
              <a:ext uri="{FF2B5EF4-FFF2-40B4-BE49-F238E27FC236}">
                <a16:creationId xmlns:a16="http://schemas.microsoft.com/office/drawing/2014/main" id="{A26AEAB9-3E9E-378E-04EB-C5F6B771B16B}"/>
              </a:ext>
            </a:extLst>
          </p:cNvPr>
          <p:cNvSpPr txBox="1"/>
          <p:nvPr/>
        </p:nvSpPr>
        <p:spPr>
          <a:xfrm>
            <a:off x="6036610" y="1451847"/>
            <a:ext cx="6094878" cy="4585871"/>
          </a:xfrm>
          <a:prstGeom prst="rect">
            <a:avLst/>
          </a:prstGeom>
          <a:noFill/>
        </p:spPr>
        <p:txBody>
          <a:bodyPr wrap="square">
            <a:spAutoFit/>
          </a:bodyPr>
          <a:lstStyle/>
          <a:p>
            <a:r>
              <a:rPr lang="en-US" altLang="zh-CN" sz="2000" dirty="0">
                <a:latin typeface="CMU Serif" panose="02000603000000000000" pitchFamily="2" charset="0"/>
                <a:ea typeface="CMU Serif" panose="02000603000000000000" pitchFamily="2" charset="0"/>
                <a:cs typeface="CMU Serif" panose="02000603000000000000" pitchFamily="2" charset="0"/>
              </a:rPr>
              <a:t>What is not good, or can be improved:</a:t>
            </a:r>
          </a:p>
          <a:p>
            <a:endParaRPr lang="en-US" altLang="zh-CN" sz="20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Training data i</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nvolves 5 out of 6 possible state changes, missing 1 [</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rPr>
              <a:t>standing</a:t>
            </a:r>
            <a:r>
              <a:rPr lang="en-US" altLang="zh-CN" sz="1800" dirty="0" err="1">
                <a:solidFill>
                  <a:srgbClr val="FF0000"/>
                </a:solidFill>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a:t>
            </a:r>
            <a:r>
              <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rPr>
              <a:t>]. This might result in some of transition probabilities in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A</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 approaches to 0 after training.</a:t>
            </a:r>
            <a:endParaRPr lang="en-US" altLang="zh-CN" sz="18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Only use a single train sequence will always (in the author’s opinion) have the problem that the probability of one of the initial state converges to 1 with other two equals to 0, after training, i.e., [1 0 0], [0 1 0] or [0 0 1].</a:t>
            </a:r>
          </a:p>
          <a:p>
            <a:pPr marL="285750" indent="-285750">
              <a:buFont typeface="Arial" panose="020B0604020202020204" pitchFamily="34" charset="0"/>
              <a:buChar char="•"/>
            </a:pPr>
            <a:endPar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a:p>
            <a:pPr marL="285750" indent="-285750">
              <a:buFont typeface="Arial" panose="020B0604020202020204" pitchFamily="34" charset="0"/>
              <a:buChar char="•"/>
            </a:pP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The ill-conditioned </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q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and</a:t>
            </a:r>
            <a:r>
              <a:rPr lang="en-US" altLang="zh-CN" i="1" dirty="0">
                <a:solidFill>
                  <a:srgbClr val="FF0000"/>
                </a:solidFill>
                <a:latin typeface="CMU Serif" panose="02000603000000000000" pitchFamily="2" charset="0"/>
                <a:ea typeface="CMU Serif" panose="02000603000000000000" pitchFamily="2" charset="0"/>
                <a:cs typeface="CMU Serif" panose="02000603000000000000" pitchFamily="2" charset="0"/>
              </a:rPr>
              <a:t> A </a:t>
            </a:r>
            <a:r>
              <a:rPr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will have some problems, e.g., 1. the “delayed” prediction; 2. high chance of failing to classify a very short sequence.</a:t>
            </a:r>
            <a:endParaRPr lang="zh-CN" altLang="en-US" i="1" dirty="0"/>
          </a:p>
        </p:txBody>
      </p:sp>
    </p:spTree>
    <p:extLst>
      <p:ext uri="{BB962C8B-B14F-4D97-AF65-F5344CB8AC3E}">
        <p14:creationId xmlns:p14="http://schemas.microsoft.com/office/powerpoint/2010/main" val="377987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2721440D-CB13-0683-A24D-0C810A707AD5}"/>
              </a:ext>
            </a:extLst>
          </p:cNvPr>
          <p:cNvPicPr>
            <a:picLocks noChangeAspect="1"/>
          </p:cNvPicPr>
          <p:nvPr/>
        </p:nvPicPr>
        <p:blipFill>
          <a:blip r:embed="rId2"/>
          <a:stretch>
            <a:fillRect/>
          </a:stretch>
        </p:blipFill>
        <p:spPr>
          <a:xfrm>
            <a:off x="3765177" y="920452"/>
            <a:ext cx="8361827" cy="5017096"/>
          </a:xfrm>
          <a:prstGeom prst="rect">
            <a:avLst/>
          </a:prstGeom>
        </p:spPr>
      </p:pic>
      <p:pic>
        <p:nvPicPr>
          <p:cNvPr id="9" name="图片 8">
            <a:extLst>
              <a:ext uri="{FF2B5EF4-FFF2-40B4-BE49-F238E27FC236}">
                <a16:creationId xmlns:a16="http://schemas.microsoft.com/office/drawing/2014/main" id="{64EBC96C-B1F3-B97D-B339-2E1F6F8A3A58}"/>
              </a:ext>
            </a:extLst>
          </p:cNvPr>
          <p:cNvPicPr>
            <a:picLocks noChangeAspect="1"/>
          </p:cNvPicPr>
          <p:nvPr/>
        </p:nvPicPr>
        <p:blipFill>
          <a:blip r:embed="rId3"/>
          <a:stretch>
            <a:fillRect/>
          </a:stretch>
        </p:blipFill>
        <p:spPr>
          <a:xfrm>
            <a:off x="573857" y="4733159"/>
            <a:ext cx="3191320" cy="1219370"/>
          </a:xfrm>
          <a:prstGeom prst="rect">
            <a:avLst/>
          </a:prstGeom>
        </p:spPr>
      </p:pic>
      <p:sp>
        <p:nvSpPr>
          <p:cNvPr id="10" name="文本框 9">
            <a:extLst>
              <a:ext uri="{FF2B5EF4-FFF2-40B4-BE49-F238E27FC236}">
                <a16:creationId xmlns:a16="http://schemas.microsoft.com/office/drawing/2014/main" id="{0E44AB11-0593-275E-630E-4427FC6A53D4}"/>
              </a:ext>
            </a:extLst>
          </p:cNvPr>
          <p:cNvSpPr txBox="1"/>
          <p:nvPr/>
        </p:nvSpPr>
        <p:spPr>
          <a:xfrm>
            <a:off x="146030" y="1434082"/>
            <a:ext cx="4389875" cy="3908762"/>
          </a:xfrm>
          <a:prstGeom prst="rect">
            <a:avLst/>
          </a:prstGeom>
          <a:noFill/>
        </p:spPr>
        <p:txBody>
          <a:bodyPr wrap="square" rtlCol="0">
            <a:spAutoFit/>
          </a:bodyPr>
          <a:lstStyle/>
          <a:p>
            <a:pPr indent="-285750">
              <a:buFont typeface="Arial" panose="020B0604020202020204" pitchFamily="34" charset="0"/>
              <a:buChar char="•"/>
            </a:pPr>
            <a:r>
              <a:rPr lang="en-US" altLang="zh-CN" sz="2000" dirty="0">
                <a:latin typeface="CMU Serif" panose="02000603000000000000" pitchFamily="2" charset="0"/>
                <a:ea typeface="CMU Serif" panose="02000603000000000000" pitchFamily="2" charset="0"/>
                <a:cs typeface="CMU Serif" panose="02000603000000000000" pitchFamily="2" charset="0"/>
              </a:rPr>
              <a:t>Training data starts with “Standing”, then “Walking”. If I want the trained HMM to have the following mappings:</a:t>
            </a:r>
          </a:p>
          <a:p>
            <a:pPr indent="-285750">
              <a:buFont typeface="Arial" panose="020B0604020202020204" pitchFamily="34" charset="0"/>
              <a:buChar char="•"/>
            </a:pP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Standing </a:t>
            </a:r>
            <a:r>
              <a:rPr lang="en-US" altLang="zh-CN" sz="2000" dirty="0">
                <a:latin typeface="CMU Serif" panose="02000603000000000000" pitchFamily="2" charset="0"/>
                <a:ea typeface="CMU Serif" panose="02000603000000000000" pitchFamily="2" charset="0"/>
                <a:cs typeface="CMU Serif" panose="02000603000000000000" pitchFamily="2" charset="0"/>
              </a:rPr>
              <a:t> State 3 </a:t>
            </a:r>
            <a:endPar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endParaRP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Walking  State 1</a:t>
            </a:r>
          </a:p>
          <a:p>
            <a:pPr algn="ct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Running </a:t>
            </a:r>
            <a:r>
              <a:rPr lang="en-US" altLang="zh-CN" sz="2000" dirty="0">
                <a:latin typeface="CMU Serif" panose="02000603000000000000" pitchFamily="2" charset="0"/>
                <a:ea typeface="CMU Serif" panose="02000603000000000000" pitchFamily="2" charset="0"/>
                <a:cs typeface="CMU Serif" panose="02000603000000000000" pitchFamily="2" charset="0"/>
              </a:rPr>
              <a:t> </a:t>
            </a: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a:t>
            </a:r>
          </a:p>
          <a:p>
            <a:b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br>
            <a:r>
              <a:rPr lang="en-US" altLang="zh-CN" sz="20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I could initialize the params as:</a:t>
            </a:r>
            <a:endParaRPr lang="en-US" altLang="zh-CN" sz="20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p:txBody>
      </p:sp>
      <p:sp>
        <p:nvSpPr>
          <p:cNvPr id="11" name="标题 4">
            <a:extLst>
              <a:ext uri="{FF2B5EF4-FFF2-40B4-BE49-F238E27FC236}">
                <a16:creationId xmlns:a16="http://schemas.microsoft.com/office/drawing/2014/main" id="{09F3534A-008C-680B-DBC4-84854054A56E}"/>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Analysis</a:t>
            </a:r>
            <a:endParaRPr lang="zh-CN" altLang="en-US" dirty="0"/>
          </a:p>
        </p:txBody>
      </p:sp>
    </p:spTree>
    <p:extLst>
      <p:ext uri="{BB962C8B-B14F-4D97-AF65-F5344CB8AC3E}">
        <p14:creationId xmlns:p14="http://schemas.microsoft.com/office/powerpoint/2010/main" val="370726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ADEA42-B7C3-576E-DCC9-FD124FA30F43}"/>
              </a:ext>
            </a:extLst>
          </p:cNvPr>
          <p:cNvSpPr txBox="1"/>
          <p:nvPr/>
        </p:nvSpPr>
        <p:spPr>
          <a:xfrm>
            <a:off x="7594277" y="3290091"/>
            <a:ext cx="4509710"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Use trained HMM to predict the hidden states of a “Running” Sample. As you can see, the first two predicted states at the very start is not state 3, due to the ill-conditioned parameters.</a:t>
            </a:r>
            <a:endParaRPr lang="en-US" altLang="zh-CN" sz="2400" i="1" dirty="0">
              <a:latin typeface="CMU Serif" panose="02000603000000000000" pitchFamily="2" charset="0"/>
              <a:ea typeface="CMU Serif" panose="02000603000000000000" pitchFamily="2" charset="0"/>
              <a:cs typeface="CMU Serif" panose="02000603000000000000" pitchFamily="2" charset="0"/>
            </a:endParaRPr>
          </a:p>
        </p:txBody>
      </p:sp>
      <p:pic>
        <p:nvPicPr>
          <p:cNvPr id="11" name="图片 10">
            <a:extLst>
              <a:ext uri="{FF2B5EF4-FFF2-40B4-BE49-F238E27FC236}">
                <a16:creationId xmlns:a16="http://schemas.microsoft.com/office/drawing/2014/main" id="{D347B150-8461-6E28-8C5F-513A4B22DC49}"/>
              </a:ext>
            </a:extLst>
          </p:cNvPr>
          <p:cNvPicPr>
            <a:picLocks noChangeAspect="1"/>
          </p:cNvPicPr>
          <p:nvPr/>
        </p:nvPicPr>
        <p:blipFill>
          <a:blip r:embed="rId2"/>
          <a:stretch>
            <a:fillRect/>
          </a:stretch>
        </p:blipFill>
        <p:spPr>
          <a:xfrm>
            <a:off x="8174261" y="520921"/>
            <a:ext cx="3229426" cy="2619741"/>
          </a:xfrm>
          <a:prstGeom prst="rect">
            <a:avLst/>
          </a:prstGeom>
        </p:spPr>
      </p:pic>
      <p:pic>
        <p:nvPicPr>
          <p:cNvPr id="14" name="图片 13" descr="图表, 折线图&#10;&#10;描述已自动生成">
            <a:extLst>
              <a:ext uri="{FF2B5EF4-FFF2-40B4-BE49-F238E27FC236}">
                <a16:creationId xmlns:a16="http://schemas.microsoft.com/office/drawing/2014/main" id="{94FB3011-FB3E-EBA7-248B-AD754464A101}"/>
              </a:ext>
            </a:extLst>
          </p:cNvPr>
          <p:cNvPicPr>
            <a:picLocks noChangeAspect="1"/>
          </p:cNvPicPr>
          <p:nvPr/>
        </p:nvPicPr>
        <p:blipFill>
          <a:blip r:embed="rId3"/>
          <a:stretch>
            <a:fillRect/>
          </a:stretch>
        </p:blipFill>
        <p:spPr>
          <a:xfrm>
            <a:off x="0" y="1508758"/>
            <a:ext cx="7660346" cy="4596207"/>
          </a:xfrm>
          <a:prstGeom prst="rect">
            <a:avLst/>
          </a:prstGeom>
        </p:spPr>
      </p:pic>
      <p:sp>
        <p:nvSpPr>
          <p:cNvPr id="15" name="标题 4">
            <a:extLst>
              <a:ext uri="{FF2B5EF4-FFF2-40B4-BE49-F238E27FC236}">
                <a16:creationId xmlns:a16="http://schemas.microsoft.com/office/drawing/2014/main" id="{D22D4B3D-2FBB-D2A9-950D-2218F93441EA}"/>
              </a:ext>
            </a:extLst>
          </p:cNvPr>
          <p:cNvSpPr txBox="1">
            <a:spLocks/>
          </p:cNvSpPr>
          <p:nvPr/>
        </p:nvSpPr>
        <p:spPr>
          <a:xfrm>
            <a:off x="1113724" y="371492"/>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r>
              <a:rPr lang="en-US" altLang="zh-CN" dirty="0"/>
              <a:t>Analysis</a:t>
            </a:r>
            <a:endParaRPr lang="zh-CN" altLang="en-US" dirty="0"/>
          </a:p>
        </p:txBody>
      </p:sp>
    </p:spTree>
    <p:extLst>
      <p:ext uri="{BB962C8B-B14F-4D97-AF65-F5344CB8AC3E}">
        <p14:creationId xmlns:p14="http://schemas.microsoft.com/office/powerpoint/2010/main" val="380262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e linear acceleration along X, Y, and Z axes in m/s2 - Simulink">
            <a:extLst>
              <a:ext uri="{FF2B5EF4-FFF2-40B4-BE49-F238E27FC236}">
                <a16:creationId xmlns:a16="http://schemas.microsoft.com/office/drawing/2014/main" id="{9FB156BF-9AEF-32BF-F930-7CC61B582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54" y="1967163"/>
            <a:ext cx="3943851" cy="394385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ECC7DF6D-505E-4C97-7BF2-D572106C7F8C}"/>
              </a:ext>
            </a:extLst>
          </p:cNvPr>
          <p:cNvSpPr>
            <a:spLocks noGrp="1"/>
          </p:cNvSpPr>
          <p:nvPr>
            <p:ph type="title"/>
          </p:nvPr>
        </p:nvSpPr>
        <p:spPr>
          <a:xfrm>
            <a:off x="600868" y="391784"/>
            <a:ext cx="10990263" cy="568412"/>
          </a:xfrm>
        </p:spPr>
        <p:txBody>
          <a:bodyPr/>
          <a:lstStyle/>
          <a:p>
            <a:pPr algn="r"/>
            <a:r>
              <a:rPr lang="en-US" altLang="zh-CN" dirty="0"/>
              <a:t>Task Description</a:t>
            </a:r>
            <a:endParaRPr lang="zh-CN" altLang="en-US" dirty="0"/>
          </a:p>
        </p:txBody>
      </p:sp>
      <p:sp>
        <p:nvSpPr>
          <p:cNvPr id="6" name="文本框 5">
            <a:extLst>
              <a:ext uri="{FF2B5EF4-FFF2-40B4-BE49-F238E27FC236}">
                <a16:creationId xmlns:a16="http://schemas.microsoft.com/office/drawing/2014/main" id="{D529C24A-0F3C-85C8-9E4D-F2B8424E4F4C}"/>
              </a:ext>
            </a:extLst>
          </p:cNvPr>
          <p:cNvSpPr txBox="1"/>
          <p:nvPr/>
        </p:nvSpPr>
        <p:spPr>
          <a:xfrm>
            <a:off x="5173580" y="2230928"/>
            <a:ext cx="6653463" cy="3416320"/>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Using 3-axis accelerometer inside a smart phone, record the accelerations of three different activities (standing, walking and running) over time.</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a machine learning model that can tell whether a given observed accelerometer data sequence comes from standing, walking or running.</a:t>
            </a:r>
          </a:p>
        </p:txBody>
      </p:sp>
    </p:spTree>
    <p:extLst>
      <p:ext uri="{BB962C8B-B14F-4D97-AF65-F5344CB8AC3E}">
        <p14:creationId xmlns:p14="http://schemas.microsoft.com/office/powerpoint/2010/main" val="197858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Methodology</a:t>
            </a:r>
            <a:endParaRPr lang="zh-CN" altLang="en-US" dirty="0"/>
          </a:p>
        </p:txBody>
      </p:sp>
      <p:sp>
        <p:nvSpPr>
          <p:cNvPr id="2" name="文本框 1">
            <a:extLst>
              <a:ext uri="{FF2B5EF4-FFF2-40B4-BE49-F238E27FC236}">
                <a16:creationId xmlns:a16="http://schemas.microsoft.com/office/drawing/2014/main" id="{9F51E337-1003-A13B-DDF8-A75CEDE3E515}"/>
              </a:ext>
            </a:extLst>
          </p:cNvPr>
          <p:cNvSpPr txBox="1"/>
          <p:nvPr/>
        </p:nvSpPr>
        <p:spPr>
          <a:xfrm>
            <a:off x="600868" y="1624587"/>
            <a:ext cx="11399921" cy="489364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Regard the accelerometer measurement sequence as the output of a Hidden Markov Source. The source has 3 hidden states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dirty="0">
                <a:latin typeface="CMU Serif" panose="02000603000000000000" pitchFamily="2" charset="0"/>
                <a:ea typeface="CMU Serif" panose="02000603000000000000" pitchFamily="2" charset="0"/>
                <a:cs typeface="CMU Serif" panose="02000603000000000000" pitchFamily="2" charset="0"/>
              </a:rPr>
              <a:t>=1,2,3), each state corresponds to a type of human activity.</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marL="342900" indent="-34290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Model the source as Gaussian source, initialize the parameters with reasonable values.</a:t>
            </a:r>
          </a:p>
          <a:p>
            <a:pPr marL="342900" indent="-34290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 the Hidden Markov Model with (pre-processed) training data and      Expectation-Maximization algorithm. The trained HMM can judge the category of a sequence by predicting </a:t>
            </a:r>
            <a:r>
              <a:rPr lang="en-US" altLang="zh-CN" sz="2400" i="1" dirty="0" err="1">
                <a:latin typeface="CMU Serif" panose="02000603000000000000" pitchFamily="2" charset="0"/>
                <a:ea typeface="CMU Serif" panose="02000603000000000000" pitchFamily="2" charset="0"/>
                <a:cs typeface="CMU Serif" panose="02000603000000000000" pitchFamily="2" charset="0"/>
              </a:rPr>
              <a:t>i</a:t>
            </a:r>
            <a:r>
              <a:rPr lang="en-US" altLang="zh-CN" sz="2400" i="1" dirty="0">
                <a:latin typeface="CMU Serif" panose="02000603000000000000" pitchFamily="2" charset="0"/>
                <a:ea typeface="CMU Serif" panose="02000603000000000000" pitchFamily="2" charset="0"/>
                <a:cs typeface="CMU Serif" panose="02000603000000000000" pitchFamily="2" charset="0"/>
              </a:rPr>
              <a: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Validate the performance of the trained HMM on test data that is independent of training</a:t>
            </a:r>
          </a:p>
        </p:txBody>
      </p:sp>
    </p:spTree>
    <p:extLst>
      <p:ext uri="{BB962C8B-B14F-4D97-AF65-F5344CB8AC3E}">
        <p14:creationId xmlns:p14="http://schemas.microsoft.com/office/powerpoint/2010/main" val="43467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1C89D4DA-53E4-033F-57CC-CE77B7B5C88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5" name="图片 4">
            <a:extLst>
              <a:ext uri="{FF2B5EF4-FFF2-40B4-BE49-F238E27FC236}">
                <a16:creationId xmlns:a16="http://schemas.microsoft.com/office/drawing/2014/main" id="{DC178768-7860-7615-F2F6-AC8C3392AB71}"/>
              </a:ext>
            </a:extLst>
          </p:cNvPr>
          <p:cNvPicPr>
            <a:picLocks noChangeAspect="1"/>
          </p:cNvPicPr>
          <p:nvPr/>
        </p:nvPicPr>
        <p:blipFill>
          <a:blip r:embed="rId2"/>
          <a:stretch>
            <a:fillRect/>
          </a:stretch>
        </p:blipFill>
        <p:spPr>
          <a:xfrm>
            <a:off x="1131414" y="1186166"/>
            <a:ext cx="9929169" cy="5371200"/>
          </a:xfrm>
          <a:prstGeom prst="rect">
            <a:avLst/>
          </a:prstGeom>
        </p:spPr>
      </p:pic>
    </p:spTree>
    <p:extLst>
      <p:ext uri="{BB962C8B-B14F-4D97-AF65-F5344CB8AC3E}">
        <p14:creationId xmlns:p14="http://schemas.microsoft.com/office/powerpoint/2010/main" val="21461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8778E150-B28A-05CA-5B9F-993C2EA19B66}"/>
              </a:ext>
            </a:extLst>
          </p:cNvPr>
          <p:cNvSpPr>
            <a:spLocks noGrp="1"/>
          </p:cNvSpPr>
          <p:nvPr>
            <p:ph type="title"/>
          </p:nvPr>
        </p:nvSpPr>
        <p:spPr>
          <a:xfrm>
            <a:off x="600868" y="391784"/>
            <a:ext cx="10990263" cy="568412"/>
          </a:xfrm>
        </p:spPr>
        <p:txBody>
          <a:bodyPr/>
          <a:lstStyle/>
          <a:p>
            <a:pPr algn="r"/>
            <a:r>
              <a:rPr lang="en-US" altLang="zh-CN" dirty="0"/>
              <a:t>Data Collection</a:t>
            </a:r>
            <a:endParaRPr lang="zh-CN" altLang="en-US" dirty="0"/>
          </a:p>
        </p:txBody>
      </p:sp>
      <p:pic>
        <p:nvPicPr>
          <p:cNvPr id="8" name="图片 7">
            <a:extLst>
              <a:ext uri="{FF2B5EF4-FFF2-40B4-BE49-F238E27FC236}">
                <a16:creationId xmlns:a16="http://schemas.microsoft.com/office/drawing/2014/main" id="{FAEE1555-E4A8-39DE-844A-AA9A31EF413F}"/>
              </a:ext>
            </a:extLst>
          </p:cNvPr>
          <p:cNvPicPr>
            <a:picLocks noChangeAspect="1"/>
          </p:cNvPicPr>
          <p:nvPr/>
        </p:nvPicPr>
        <p:blipFill>
          <a:blip r:embed="rId2"/>
          <a:stretch>
            <a:fillRect/>
          </a:stretch>
        </p:blipFill>
        <p:spPr>
          <a:xfrm>
            <a:off x="649074" y="960196"/>
            <a:ext cx="5913864" cy="5468353"/>
          </a:xfrm>
          <a:prstGeom prst="rect">
            <a:avLst/>
          </a:prstGeom>
        </p:spPr>
      </p:pic>
      <p:sp>
        <p:nvSpPr>
          <p:cNvPr id="9" name="文本框 8">
            <a:extLst>
              <a:ext uri="{FF2B5EF4-FFF2-40B4-BE49-F238E27FC236}">
                <a16:creationId xmlns:a16="http://schemas.microsoft.com/office/drawing/2014/main" id="{91AAE4F9-A641-C1EC-129C-CF36373E84C5}"/>
              </a:ext>
            </a:extLst>
          </p:cNvPr>
          <p:cNvSpPr txBox="1"/>
          <p:nvPr/>
        </p:nvSpPr>
        <p:spPr>
          <a:xfrm>
            <a:off x="6689270" y="1720840"/>
            <a:ext cx="5258088" cy="3785652"/>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The data used for training and test are recorded in gym via the same phone.</a:t>
            </a:r>
          </a:p>
          <a:p>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When recording, the phone is parallel to the ground and points to the direction of human movement.</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For training data: Shape (3, 6699), in a single .csv file. </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69849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D87DD93C-BAE5-67A8-7761-B28B81BFC9AF}"/>
              </a:ext>
            </a:extLst>
          </p:cNvPr>
          <p:cNvSpPr>
            <a:spLocks noGrp="1"/>
          </p:cNvSpPr>
          <p:nvPr>
            <p:ph type="title"/>
          </p:nvPr>
        </p:nvSpPr>
        <p:spPr>
          <a:xfrm>
            <a:off x="600868" y="391784"/>
            <a:ext cx="10990263" cy="568412"/>
          </a:xfrm>
        </p:spPr>
        <p:txBody>
          <a:bodyPr/>
          <a:lstStyle/>
          <a:p>
            <a:pPr algn="r"/>
            <a:r>
              <a:rPr lang="en-US" altLang="zh-CN" dirty="0"/>
              <a:t>Data Pre-processing</a:t>
            </a:r>
            <a:endParaRPr lang="zh-CN" altLang="en-US" dirty="0"/>
          </a:p>
        </p:txBody>
      </p:sp>
      <p:sp>
        <p:nvSpPr>
          <p:cNvPr id="5" name="文本框 4">
            <a:extLst>
              <a:ext uri="{FF2B5EF4-FFF2-40B4-BE49-F238E27FC236}">
                <a16:creationId xmlns:a16="http://schemas.microsoft.com/office/drawing/2014/main" id="{3BE54596-D869-54E8-6189-0995E9F7E510}"/>
              </a:ext>
            </a:extLst>
          </p:cNvPr>
          <p:cNvSpPr txBox="1"/>
          <p:nvPr/>
        </p:nvSpPr>
        <p:spPr>
          <a:xfrm>
            <a:off x="600868" y="1751484"/>
            <a:ext cx="5258088" cy="461665"/>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Moving Average, </a:t>
            </a:r>
            <a:r>
              <a:rPr lang="en-US" altLang="zh-CN" sz="2400" dirty="0" err="1">
                <a:latin typeface="CMU Serif" panose="02000603000000000000" pitchFamily="2" charset="0"/>
                <a:ea typeface="CMU Serif" panose="02000603000000000000" pitchFamily="2" charset="0"/>
                <a:cs typeface="CMU Serif" panose="02000603000000000000" pitchFamily="2" charset="0"/>
              </a:rPr>
              <a:t>window_size</a:t>
            </a:r>
            <a:r>
              <a:rPr lang="en-US" altLang="zh-CN" sz="2400" dirty="0">
                <a:latin typeface="CMU Serif" panose="02000603000000000000" pitchFamily="2" charset="0"/>
                <a:ea typeface="CMU Serif" panose="02000603000000000000" pitchFamily="2" charset="0"/>
                <a:cs typeface="CMU Serif" panose="02000603000000000000" pitchFamily="2" charset="0"/>
              </a:rPr>
              <a:t>=5</a:t>
            </a:r>
            <a:endParaRPr lang="en-US" altLang="zh-CN" sz="2400" dirty="0">
              <a:solidFill>
                <a:srgbClr val="FF0000"/>
              </a:solidFill>
              <a:latin typeface="CMU Serif" panose="02000603000000000000" pitchFamily="2" charset="0"/>
              <a:ea typeface="CMU Serif" panose="02000603000000000000" pitchFamily="2" charset="0"/>
              <a:cs typeface="CMU Serif" panose="02000603000000000000" pitchFamily="2" charset="0"/>
            </a:endParaRPr>
          </a:p>
        </p:txBody>
      </p:sp>
      <p:pic>
        <p:nvPicPr>
          <p:cNvPr id="8" name="图片 7" descr="图表, 直方图&#10;&#10;描述已自动生成">
            <a:extLst>
              <a:ext uri="{FF2B5EF4-FFF2-40B4-BE49-F238E27FC236}">
                <a16:creationId xmlns:a16="http://schemas.microsoft.com/office/drawing/2014/main" id="{D7BB950F-0F87-21B3-A64D-951DD12F2D71}"/>
              </a:ext>
            </a:extLst>
          </p:cNvPr>
          <p:cNvPicPr>
            <a:picLocks noChangeAspect="1"/>
          </p:cNvPicPr>
          <p:nvPr/>
        </p:nvPicPr>
        <p:blipFill>
          <a:blip r:embed="rId2"/>
          <a:stretch>
            <a:fillRect/>
          </a:stretch>
        </p:blipFill>
        <p:spPr>
          <a:xfrm>
            <a:off x="6286675" y="2749927"/>
            <a:ext cx="5905325" cy="3194495"/>
          </a:xfrm>
          <a:prstGeom prst="rect">
            <a:avLst/>
          </a:prstGeom>
        </p:spPr>
      </p:pic>
      <p:pic>
        <p:nvPicPr>
          <p:cNvPr id="11" name="图片 10" descr="图表, 直方图&#10;&#10;描述已自动生成">
            <a:extLst>
              <a:ext uri="{FF2B5EF4-FFF2-40B4-BE49-F238E27FC236}">
                <a16:creationId xmlns:a16="http://schemas.microsoft.com/office/drawing/2014/main" id="{0AEBDDCD-A58C-5F86-3FE6-87C5E986721F}"/>
              </a:ext>
            </a:extLst>
          </p:cNvPr>
          <p:cNvPicPr>
            <a:picLocks noChangeAspect="1"/>
          </p:cNvPicPr>
          <p:nvPr/>
        </p:nvPicPr>
        <p:blipFill>
          <a:blip r:embed="rId3"/>
          <a:stretch>
            <a:fillRect/>
          </a:stretch>
        </p:blipFill>
        <p:spPr>
          <a:xfrm>
            <a:off x="0" y="2749927"/>
            <a:ext cx="5797046" cy="3135922"/>
          </a:xfrm>
          <a:prstGeom prst="rect">
            <a:avLst/>
          </a:prstGeom>
        </p:spPr>
      </p:pic>
    </p:spTree>
    <p:extLst>
      <p:ext uri="{BB962C8B-B14F-4D97-AF65-F5344CB8AC3E}">
        <p14:creationId xmlns:p14="http://schemas.microsoft.com/office/powerpoint/2010/main" val="451798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320091CE-A20E-4D13-C808-0E75256CB98F}"/>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pic>
        <p:nvPicPr>
          <p:cNvPr id="5" name="图片 4" descr="形状&#10;&#10;低可信度描述已自动生成">
            <a:extLst>
              <a:ext uri="{FF2B5EF4-FFF2-40B4-BE49-F238E27FC236}">
                <a16:creationId xmlns:a16="http://schemas.microsoft.com/office/drawing/2014/main" id="{897EAE49-E89F-EF8C-C50F-2213BF8A92D1}"/>
              </a:ext>
            </a:extLst>
          </p:cNvPr>
          <p:cNvPicPr>
            <a:picLocks noChangeAspect="1"/>
          </p:cNvPicPr>
          <p:nvPr/>
        </p:nvPicPr>
        <p:blipFill>
          <a:blip r:embed="rId2"/>
          <a:stretch>
            <a:fillRect/>
          </a:stretch>
        </p:blipFill>
        <p:spPr>
          <a:xfrm>
            <a:off x="326543" y="0"/>
            <a:ext cx="9698081" cy="6858000"/>
          </a:xfrm>
          <a:prstGeom prst="rect">
            <a:avLst/>
          </a:prstGeom>
        </p:spPr>
      </p:pic>
    </p:spTree>
    <p:extLst>
      <p:ext uri="{BB962C8B-B14F-4D97-AF65-F5344CB8AC3E}">
        <p14:creationId xmlns:p14="http://schemas.microsoft.com/office/powerpoint/2010/main" val="204185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93F5F872-0BF5-DCB6-2A8B-C1B3683A3FFC}"/>
              </a:ext>
            </a:extLst>
          </p:cNvPr>
          <p:cNvSpPr>
            <a:spLocks noGrp="1"/>
          </p:cNvSpPr>
          <p:nvPr>
            <p:ph type="title"/>
          </p:nvPr>
        </p:nvSpPr>
        <p:spPr>
          <a:xfrm>
            <a:off x="600868" y="391784"/>
            <a:ext cx="10990263" cy="568412"/>
          </a:xfrm>
        </p:spPr>
        <p:txBody>
          <a:bodyPr/>
          <a:lstStyle/>
          <a:p>
            <a:pPr algn="r"/>
            <a:r>
              <a:rPr lang="en-US" altLang="zh-CN" dirty="0"/>
              <a:t>Train HMM</a:t>
            </a:r>
            <a:endParaRPr lang="zh-CN" altLang="en-US" dirty="0"/>
          </a:p>
        </p:txBody>
      </p:sp>
      <p:sp>
        <p:nvSpPr>
          <p:cNvPr id="6" name="文本框 5">
            <a:extLst>
              <a:ext uri="{FF2B5EF4-FFF2-40B4-BE49-F238E27FC236}">
                <a16:creationId xmlns:a16="http://schemas.microsoft.com/office/drawing/2014/main" id="{AAE1AB72-6C69-38A1-C6E1-F0A1F1229CB1}"/>
              </a:ext>
            </a:extLst>
          </p:cNvPr>
          <p:cNvSpPr txBox="1"/>
          <p:nvPr/>
        </p:nvSpPr>
        <p:spPr>
          <a:xfrm>
            <a:off x="0" y="1090698"/>
            <a:ext cx="3922295"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Parameter Initialization:</a:t>
            </a:r>
            <a:endParaRPr lang="zh-CN" altLang="en-US" sz="2400" dirty="0">
              <a:latin typeface="CMU Serif" panose="02000603000000000000" pitchFamily="2" charset="0"/>
              <a:cs typeface="CMU Serif" panose="02000603000000000000" pitchFamily="2" charset="0"/>
            </a:endParaRPr>
          </a:p>
        </p:txBody>
      </p:sp>
      <p:pic>
        <p:nvPicPr>
          <p:cNvPr id="8" name="图片 7">
            <a:extLst>
              <a:ext uri="{FF2B5EF4-FFF2-40B4-BE49-F238E27FC236}">
                <a16:creationId xmlns:a16="http://schemas.microsoft.com/office/drawing/2014/main" id="{4B0480EA-2164-4C67-C958-53FC4D1B31B3}"/>
              </a:ext>
            </a:extLst>
          </p:cNvPr>
          <p:cNvPicPr>
            <a:picLocks noChangeAspect="1"/>
          </p:cNvPicPr>
          <p:nvPr/>
        </p:nvPicPr>
        <p:blipFill>
          <a:blip r:embed="rId2"/>
          <a:stretch>
            <a:fillRect/>
          </a:stretch>
        </p:blipFill>
        <p:spPr>
          <a:xfrm>
            <a:off x="400380" y="2152711"/>
            <a:ext cx="5173899" cy="3707282"/>
          </a:xfrm>
          <a:prstGeom prst="rect">
            <a:avLst/>
          </a:prstGeom>
        </p:spPr>
      </p:pic>
      <p:sp>
        <p:nvSpPr>
          <p:cNvPr id="9" name="文本框 8">
            <a:extLst>
              <a:ext uri="{FF2B5EF4-FFF2-40B4-BE49-F238E27FC236}">
                <a16:creationId xmlns:a16="http://schemas.microsoft.com/office/drawing/2014/main" id="{4B0AA17C-4416-772A-F2A8-C126611DE849}"/>
              </a:ext>
            </a:extLst>
          </p:cNvPr>
          <p:cNvSpPr txBox="1"/>
          <p:nvPr/>
        </p:nvSpPr>
        <p:spPr>
          <a:xfrm>
            <a:off x="5730689" y="1090698"/>
            <a:ext cx="5296253" cy="46166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Trained Parameters (Epoch=30):</a:t>
            </a:r>
            <a:endParaRPr lang="zh-CN" altLang="en-US" sz="2400" dirty="0">
              <a:latin typeface="CMU Serif" panose="02000603000000000000" pitchFamily="2" charset="0"/>
              <a:cs typeface="CMU Serif" panose="02000603000000000000" pitchFamily="2" charset="0"/>
            </a:endParaRPr>
          </a:p>
        </p:txBody>
      </p:sp>
      <p:pic>
        <p:nvPicPr>
          <p:cNvPr id="10" name="图片 9">
            <a:extLst>
              <a:ext uri="{FF2B5EF4-FFF2-40B4-BE49-F238E27FC236}">
                <a16:creationId xmlns:a16="http://schemas.microsoft.com/office/drawing/2014/main" id="{B8598FDC-8956-8DD1-A7D4-6FCD0EBEF009}"/>
              </a:ext>
            </a:extLst>
          </p:cNvPr>
          <p:cNvPicPr>
            <a:picLocks noChangeAspect="1"/>
          </p:cNvPicPr>
          <p:nvPr/>
        </p:nvPicPr>
        <p:blipFill>
          <a:blip r:embed="rId3"/>
          <a:stretch>
            <a:fillRect/>
          </a:stretch>
        </p:blipFill>
        <p:spPr>
          <a:xfrm>
            <a:off x="6331982" y="1682863"/>
            <a:ext cx="4576806" cy="4646979"/>
          </a:xfrm>
          <a:prstGeom prst="rect">
            <a:avLst/>
          </a:prstGeom>
        </p:spPr>
      </p:pic>
    </p:spTree>
    <p:extLst>
      <p:ext uri="{BB962C8B-B14F-4D97-AF65-F5344CB8AC3E}">
        <p14:creationId xmlns:p14="http://schemas.microsoft.com/office/powerpoint/2010/main" val="410941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a:extLst>
              <a:ext uri="{FF2B5EF4-FFF2-40B4-BE49-F238E27FC236}">
                <a16:creationId xmlns:a16="http://schemas.microsoft.com/office/drawing/2014/main" id="{645FFB38-2A34-49FF-FE42-2945BBE49D41}"/>
              </a:ext>
            </a:extLst>
          </p:cNvPr>
          <p:cNvSpPr txBox="1">
            <a:spLocks/>
          </p:cNvSpPr>
          <p:nvPr/>
        </p:nvSpPr>
        <p:spPr>
          <a:xfrm>
            <a:off x="600868" y="391784"/>
            <a:ext cx="10990263" cy="568412"/>
          </a:xfrm>
          <a:prstGeom prst="rect">
            <a:avLst/>
          </a:prstGeom>
        </p:spPr>
        <p:txBody>
          <a:bodyPr vert="horz" lIns="91440" tIns="108000" rIns="91440" bIns="45720" rtlCol="0" anchor="t">
            <a:noAutofit/>
          </a:bodyPr>
          <a:lst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a:lstStyle>
          <a:p>
            <a:pPr algn="r"/>
            <a:r>
              <a:rPr lang="en-US" altLang="zh-CN" dirty="0"/>
              <a:t>Train HMM</a:t>
            </a:r>
            <a:endParaRPr lang="zh-CN" altLang="en-US" dirty="0"/>
          </a:p>
        </p:txBody>
      </p:sp>
      <p:pic>
        <p:nvPicPr>
          <p:cNvPr id="7" name="图片 6" descr="图表&#10;&#10;描述已自动生成">
            <a:extLst>
              <a:ext uri="{FF2B5EF4-FFF2-40B4-BE49-F238E27FC236}">
                <a16:creationId xmlns:a16="http://schemas.microsoft.com/office/drawing/2014/main" id="{8538FECA-D3D5-289D-9182-979BA419BF7B}"/>
              </a:ext>
            </a:extLst>
          </p:cNvPr>
          <p:cNvPicPr>
            <a:picLocks noChangeAspect="1"/>
          </p:cNvPicPr>
          <p:nvPr/>
        </p:nvPicPr>
        <p:blipFill>
          <a:blip r:embed="rId2"/>
          <a:stretch>
            <a:fillRect/>
          </a:stretch>
        </p:blipFill>
        <p:spPr>
          <a:xfrm>
            <a:off x="66173" y="1388482"/>
            <a:ext cx="7884568" cy="4730741"/>
          </a:xfrm>
          <a:prstGeom prst="rect">
            <a:avLst/>
          </a:prstGeom>
        </p:spPr>
      </p:pic>
      <p:sp>
        <p:nvSpPr>
          <p:cNvPr id="8" name="文本框 7">
            <a:extLst>
              <a:ext uri="{FF2B5EF4-FFF2-40B4-BE49-F238E27FC236}">
                <a16:creationId xmlns:a16="http://schemas.microsoft.com/office/drawing/2014/main" id="{B9145DCD-60F4-0C7C-A31F-7F28769C0702}"/>
              </a:ext>
            </a:extLst>
          </p:cNvPr>
          <p:cNvSpPr txBox="1"/>
          <p:nvPr/>
        </p:nvSpPr>
        <p:spPr>
          <a:xfrm>
            <a:off x="7537785" y="2274838"/>
            <a:ext cx="4509710" cy="2308324"/>
          </a:xfrm>
          <a:prstGeom prst="rect">
            <a:avLst/>
          </a:prstGeom>
          <a:noFill/>
        </p:spPr>
        <p:txBody>
          <a:bodyPr wrap="square" rtlCol="0">
            <a:spAutoFit/>
          </a:bodyPr>
          <a:lstStyle/>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EM algorithm is unsupervised. </a:t>
            </a:r>
          </a:p>
          <a:p>
            <a:pPr indent="-285750">
              <a:buFont typeface="Arial" panose="020B0604020202020204" pitchFamily="34" charset="0"/>
              <a:buChar char="•"/>
            </a:pPr>
            <a:endParaRPr lang="en-US" altLang="zh-CN" sz="2400" dirty="0">
              <a:latin typeface="CMU Serif" panose="02000603000000000000" pitchFamily="2" charset="0"/>
              <a:ea typeface="CMU Serif" panose="02000603000000000000" pitchFamily="2" charset="0"/>
              <a:cs typeface="CMU Serif" panose="02000603000000000000" pitchFamily="2" charset="0"/>
            </a:endParaRPr>
          </a:p>
          <a:p>
            <a:pPr indent="-285750">
              <a:buFont typeface="Arial" panose="020B0604020202020204" pitchFamily="34" charset="0"/>
              <a:buChar char="•"/>
            </a:pPr>
            <a:r>
              <a:rPr lang="en-US" altLang="zh-CN" sz="2400" dirty="0">
                <a:latin typeface="CMU Serif" panose="02000603000000000000" pitchFamily="2" charset="0"/>
                <a:ea typeface="CMU Serif" panose="02000603000000000000" pitchFamily="2" charset="0"/>
                <a:cs typeface="CMU Serif" panose="02000603000000000000" pitchFamily="2" charset="0"/>
              </a:rPr>
              <a:t>In our case, the mappings are:</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rPr>
              <a:t>State 1 </a:t>
            </a: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 Standing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2  Walking</a:t>
            </a:r>
          </a:p>
          <a:p>
            <a:pPr algn="ctr"/>
            <a:r>
              <a:rPr lang="en-US" altLang="zh-CN" sz="2400" dirty="0">
                <a:latin typeface="CMU Serif" panose="02000603000000000000" pitchFamily="2" charset="0"/>
                <a:ea typeface="CMU Serif" panose="02000603000000000000" pitchFamily="2" charset="0"/>
                <a:cs typeface="CMU Serif" panose="02000603000000000000" pitchFamily="2" charset="0"/>
                <a:sym typeface="Wingdings" panose="05000000000000000000" pitchFamily="2" charset="2"/>
              </a:rPr>
              <a:t>State 3  Running</a:t>
            </a:r>
            <a:r>
              <a:rPr lang="en-US" altLang="zh-CN" sz="2400" dirty="0">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550325648"/>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演示文稿2" id="{F5704AFE-1FB4-4DD3-A182-59AA94A2A0AB}" vid="{79650F56-3F4D-4914-8209-69DFCBD8467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KTH PPT Template</Template>
  <TotalTime>223</TotalTime>
  <Words>641</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Arial</vt:lpstr>
      <vt:lpstr>Calibri</vt:lpstr>
      <vt:lpstr>CMU Serif</vt:lpstr>
      <vt:lpstr>Figtree</vt:lpstr>
      <vt:lpstr>Office-tema</vt:lpstr>
      <vt:lpstr>Project of EQ2341 Pattern Recognition and Machine Learning, Human Activity Recognition</vt:lpstr>
      <vt:lpstr>Task Description</vt:lpstr>
      <vt:lpstr>Methodology</vt:lpstr>
      <vt:lpstr>Data Collection</vt:lpstr>
      <vt:lpstr>Data Collection</vt:lpstr>
      <vt:lpstr>Data Pre-processing</vt:lpstr>
      <vt:lpstr>Train HMM</vt:lpstr>
      <vt:lpstr>Train HMM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EQ2341 Pattern Recognition and Machine Learning, Human Activity Recognition</dc:title>
  <dc:creator>杨 子悦</dc:creator>
  <cp:lastModifiedBy>Ziyue Yang</cp:lastModifiedBy>
  <cp:revision>2</cp:revision>
  <dcterms:created xsi:type="dcterms:W3CDTF">2024-05-13T13:06:39Z</dcterms:created>
  <dcterms:modified xsi:type="dcterms:W3CDTF">2024-05-17T06:57:32Z</dcterms:modified>
</cp:coreProperties>
</file>